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13"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13"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numCol="1" spcCol="38100">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numCol="1" spcCol="38100">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14"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13" hasCustomPrompt="1"/>
          </p:nvPr>
        </p:nvSpPr>
        <p:spPr>
          <a:xfrm>
            <a:off x="1206500" y="4248503"/>
            <a:ext cx="21971000" cy="8256014"/>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13" hasCustomPrompt="1"/>
          </p:nvPr>
        </p:nvSpPr>
        <p:spPr>
          <a:xfrm>
            <a:off x="1206500" y="4248503"/>
            <a:ext cx="9779000" cy="8256631"/>
          </a:xfrm>
          <a:prstGeom prst="rect">
            <a:avLst/>
          </a:prstGeom>
        </p:spPr>
        <p:txBody>
          <a:bodyPr numCol="1" spcCol="38100"/>
          <a:lstStyle/>
          <a:p>
            <a:pPr/>
            <a:r>
              <a:t>Slide bullet text</a:t>
            </a:r>
          </a:p>
        </p:txBody>
      </p:sp>
      <p:sp>
        <p:nvSpPr>
          <p:cNvPr id="62" name="660384004_1290x1720.jpg"/>
          <p:cNvSpPr/>
          <p:nvPr>
            <p:ph type="pic" idx="14"/>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8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13"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Прямоугольник 4"/>
          <p:cNvSpPr txBox="1"/>
          <p:nvPr/>
        </p:nvSpPr>
        <p:spPr>
          <a:xfrm>
            <a:off x="128450" y="448575"/>
            <a:ext cx="24127102" cy="128188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gn="ctr" defTabSz="914400">
              <a:lnSpc>
                <a:spcPct val="150000"/>
              </a:lnSpc>
              <a:spcBef>
                <a:spcPts val="0"/>
              </a:spcBef>
              <a:defRPr sz="3000">
                <a:latin typeface="Times New Roman"/>
                <a:ea typeface="Times New Roman"/>
                <a:cs typeface="Times New Roman"/>
                <a:sym typeface="Times New Roman"/>
              </a:defRPr>
            </a:pPr>
            <a:r>
              <a:t>Харківський національний автомобільно-дорожній університет</a:t>
            </a:r>
          </a:p>
          <a:p>
            <a:pPr algn="ctr" defTabSz="914400">
              <a:lnSpc>
                <a:spcPct val="150000"/>
              </a:lnSpc>
              <a:spcBef>
                <a:spcPts val="0"/>
              </a:spcBef>
              <a:defRPr sz="3000">
                <a:latin typeface="Times New Roman"/>
                <a:ea typeface="Times New Roman"/>
                <a:cs typeface="Times New Roman"/>
                <a:sym typeface="Times New Roman"/>
              </a:defRPr>
            </a:pPr>
            <a:r>
              <a:t>Механічний факультет</a:t>
            </a:r>
          </a:p>
          <a:p>
            <a:pPr algn="ctr" defTabSz="914400">
              <a:lnSpc>
                <a:spcPct val="150000"/>
              </a:lnSpc>
              <a:spcBef>
                <a:spcPts val="0"/>
              </a:spcBef>
              <a:defRPr sz="3000">
                <a:latin typeface="Times New Roman"/>
                <a:ea typeface="Times New Roman"/>
                <a:cs typeface="Times New Roman"/>
                <a:sym typeface="Times New Roman"/>
              </a:defRPr>
            </a:pPr>
            <a:r>
              <a:t>Кафедра комп'ютерних технологій і мехатроніки</a:t>
            </a:r>
          </a:p>
          <a:p>
            <a:pPr algn="ctr" defTabSz="914400">
              <a:lnSpc>
                <a:spcPct val="150000"/>
              </a:lnSpc>
              <a:spcBef>
                <a:spcPts val="0"/>
              </a:spcBef>
              <a:defRPr sz="3000">
                <a:latin typeface="Times New Roman"/>
                <a:ea typeface="Times New Roman"/>
                <a:cs typeface="Times New Roman"/>
                <a:sym typeface="Times New Roman"/>
              </a:defRPr>
            </a:pPr>
            <a:r>
              <a:t> </a:t>
            </a:r>
          </a:p>
          <a:p>
            <a:pPr algn="ctr" defTabSz="914400">
              <a:lnSpc>
                <a:spcPct val="150000"/>
              </a:lnSpc>
              <a:spcBef>
                <a:spcPts val="0"/>
              </a:spcBef>
              <a:defRPr b="1" sz="3000">
                <a:latin typeface="Times New Roman"/>
                <a:ea typeface="Times New Roman"/>
                <a:cs typeface="Times New Roman"/>
                <a:sym typeface="Times New Roman"/>
              </a:defRPr>
            </a:pPr>
            <a:r>
              <a:t>ІЛЮСТРАТИВНИЙ МАТЕРІАЛ</a:t>
            </a:r>
          </a:p>
          <a:p>
            <a:pPr algn="ctr" defTabSz="914400">
              <a:lnSpc>
                <a:spcPct val="150000"/>
              </a:lnSpc>
              <a:spcBef>
                <a:spcPts val="0"/>
              </a:spcBef>
              <a:defRPr sz="3000">
                <a:latin typeface="Times New Roman"/>
                <a:ea typeface="Times New Roman"/>
                <a:cs typeface="Times New Roman"/>
                <a:sym typeface="Times New Roman"/>
              </a:defRPr>
            </a:pPr>
            <a:r>
              <a:t>до дипломної роботи бакалавра</a:t>
            </a:r>
          </a:p>
          <a:p>
            <a:pPr algn="ctr" defTabSz="914400">
              <a:lnSpc>
                <a:spcPct val="200000"/>
              </a:lnSpc>
              <a:spcBef>
                <a:spcPts val="0"/>
              </a:spcBef>
              <a:defRPr sz="3000">
                <a:latin typeface="Times New Roman"/>
                <a:ea typeface="Times New Roman"/>
                <a:cs typeface="Times New Roman"/>
                <a:sym typeface="Times New Roman"/>
              </a:defRPr>
            </a:pPr>
            <a:r>
              <a:t>ІНФОРМАЦІЙНО-КОМУНІКАЦІЙНА СИСТЕМА  СЛІДКУВАННЯ ЗА РУХОМ ТРАНСПОРТНИХ ЗАСОБІВ ПІД ЧАС ПЕРЕТИНУ ПЕРЕХРЕСТЬ</a:t>
            </a:r>
          </a:p>
          <a:p>
            <a:pPr algn="ctr" defTabSz="914400">
              <a:lnSpc>
                <a:spcPct val="200000"/>
              </a:lnSpc>
              <a:spcBef>
                <a:spcPts val="0"/>
              </a:spcBef>
              <a:defRPr sz="3000">
                <a:latin typeface="Times New Roman"/>
                <a:ea typeface="Times New Roman"/>
                <a:cs typeface="Times New Roman"/>
                <a:sym typeface="Times New Roman"/>
              </a:defRPr>
            </a:pPr>
          </a:p>
          <a:p>
            <a:pPr algn="ctr" defTabSz="914400">
              <a:lnSpc>
                <a:spcPct val="200000"/>
              </a:lnSpc>
              <a:spcBef>
                <a:spcPts val="0"/>
              </a:spcBef>
              <a:defRPr sz="3000">
                <a:latin typeface="Times New Roman"/>
                <a:ea typeface="Times New Roman"/>
                <a:cs typeface="Times New Roman"/>
                <a:sym typeface="Times New Roman"/>
              </a:defRPr>
            </a:pPr>
            <a:r>
              <a:t>Завідувач кафедри д-р техн. наук, проф.		      				О.Я. Ніконов</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 Нормоконтролер, ст. викл.					   		                    С.М. Неронов </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Керівник, канд. техн. наук, доцент							 В.О. Тімонін </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Студент гр. МК-41-16		                      				  	              І.С. Хамза</a:t>
            </a:r>
          </a:p>
          <a:p>
            <a:pPr algn="ctr" defTabSz="914400">
              <a:lnSpc>
                <a:spcPct val="200000"/>
              </a:lnSpc>
              <a:spcBef>
                <a:spcPts val="0"/>
              </a:spcBef>
              <a:defRPr sz="3000">
                <a:latin typeface="Times New Roman"/>
                <a:ea typeface="Times New Roman"/>
                <a:cs typeface="Times New Roman"/>
                <a:sym typeface="Times New Roman"/>
              </a:defRPr>
            </a:pPr>
            <a:r>
              <a:t>Харків - 2020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висновки"/>
          <p:cNvSpPr txBox="1"/>
          <p:nvPr/>
        </p:nvSpPr>
        <p:spPr>
          <a:xfrm>
            <a:off x="1206500" y="1079499"/>
            <a:ext cx="21971000" cy="24056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0"/>
              </a:spcBef>
              <a:defRPr b="1" cap="all" spc="-200" sz="7000">
                <a:latin typeface="Times New Roman"/>
                <a:ea typeface="Times New Roman"/>
                <a:cs typeface="Times New Roman"/>
                <a:sym typeface="Times New Roman"/>
              </a:defRPr>
            </a:pPr>
            <a:r>
              <a:t>висновки</a:t>
            </a:r>
            <a:r>
              <a:rPr sz="8000"/>
              <a:t> </a:t>
            </a:r>
          </a:p>
        </p:txBody>
      </p:sp>
      <p:sp>
        <p:nvSpPr>
          <p:cNvPr id="188" name="В ході роботи був проведений аналіз систем слідкування за рухом транспорту на перехресті. Були розглянуті сучасні методи виявлення правопорушень, сучасні методи передачі інформації та сучасні методи виявлення об’єктів на зображені. Було обґрунтувано акту"/>
          <p:cNvSpPr txBox="1"/>
          <p:nvPr>
            <p:ph type="body" idx="1"/>
          </p:nvPr>
        </p:nvSpPr>
        <p:spPr>
          <a:xfrm>
            <a:off x="1203686" y="3205079"/>
            <a:ext cx="21976628" cy="8364009"/>
          </a:xfrm>
          <a:prstGeom prst="rect">
            <a:avLst/>
          </a:prstGeom>
        </p:spPr>
        <p:txBody>
          <a:bodyPr lIns="50800" tIns="50800" rIns="50800" bIns="50800"/>
          <a:lstStyle/>
          <a:p>
            <a:pPr algn="just" defTabSz="352042">
              <a:lnSpc>
                <a:spcPct val="150000"/>
              </a:lnSpc>
              <a:defRPr b="0" sz="3000">
                <a:uFill>
                  <a:solidFill>
                    <a:srgbClr val="000000"/>
                  </a:solidFill>
                </a:uFill>
                <a:latin typeface="Times New Roman"/>
                <a:ea typeface="Times New Roman"/>
                <a:cs typeface="Times New Roman"/>
                <a:sym typeface="Times New Roman"/>
              </a:defRPr>
            </a:pPr>
            <a:r>
              <a:t>	В ході роботи був проведений аналіз систем слідкування за рухом транспорту на перехресті. Були розглянуті сучасні методи виявлення правопорушень, сучасні методи передачі інформації та сучасні методи виявлення об’єктів на зображені. Було обґрунтувано актуальність розробки системи слідкування за рухом транспорту на перехресті. Було обґрунтовано засоби розробки програмного зпбезпечення.</a:t>
            </a:r>
          </a:p>
          <a:p>
            <a:pPr algn="just" defTabSz="352042">
              <a:lnSpc>
                <a:spcPct val="150000"/>
              </a:lnSpc>
              <a:defRPr b="0" sz="3000">
                <a:uFill>
                  <a:solidFill>
                    <a:srgbClr val="000000"/>
                  </a:solidFill>
                </a:uFill>
                <a:latin typeface="Times New Roman"/>
                <a:ea typeface="Times New Roman"/>
                <a:cs typeface="Times New Roman"/>
                <a:sym typeface="Times New Roman"/>
              </a:defRPr>
            </a:pPr>
            <a:r>
              <a:t>	Було розроблено  та обґрунтовано схему функціонування системи слідкування за рухом транспорту на перехресті. Було розроблено модуль спостереження за транспортним рухом на перехресті. Було розроблено програмне забезпечення для визначення порушення швидкісного режиму на перехресті та фіксації правопорушення. Приведені демонстраційні результати дослідження.</a:t>
            </a:r>
          </a:p>
          <a:p>
            <a:pPr algn="just" defTabSz="352042">
              <a:lnSpc>
                <a:spcPct val="150000"/>
              </a:lnSpc>
              <a:defRPr b="0" sz="3000">
                <a:uFill>
                  <a:solidFill>
                    <a:srgbClr val="000000"/>
                  </a:solidFill>
                </a:uFill>
                <a:latin typeface="Times New Roman"/>
                <a:ea typeface="Times New Roman"/>
                <a:cs typeface="Times New Roman"/>
                <a:sym typeface="Times New Roman"/>
              </a:defRPr>
            </a:pPr>
            <a:r>
              <a:t>	Розроблена система може підвищити безпеку транспортного руху шляхом посилення контролю над транспортним рухом на перехресті. </a:t>
            </a:r>
          </a:p>
          <a:p>
            <a:pPr algn="just" defTabSz="352042">
              <a:lnSpc>
                <a:spcPct val="150000"/>
              </a:lnSpc>
              <a:defRPr b="0" sz="3000">
                <a:uFill>
                  <a:solidFill>
                    <a:srgbClr val="000000"/>
                  </a:solidFill>
                </a:uFill>
                <a:latin typeface="Times New Roman"/>
                <a:ea typeface="Times New Roman"/>
                <a:cs typeface="Times New Roman"/>
                <a:sym typeface="Times New Roman"/>
              </a:defRPr>
            </a:pPr>
            <a:r>
              <a:t>	Дана система може бути покращена шляхом додавння більш точної моделі розпізнавання транспортрних засобів, використання великої кількості обчислювальних ресурсів та посилення математичної частини для вирахування більш точних результатів.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ДЯКУЮ ЗА УВАГУ!"/>
          <p:cNvSpPr txBox="1"/>
          <p:nvPr>
            <p:ph type="title"/>
          </p:nvPr>
        </p:nvSpPr>
        <p:spPr>
          <a:xfrm>
            <a:off x="1206495" y="1469468"/>
            <a:ext cx="21971006" cy="5753725"/>
          </a:xfrm>
          <a:prstGeom prst="rect">
            <a:avLst/>
          </a:prstGeom>
        </p:spPr>
        <p:txBody>
          <a:bodyPr/>
          <a:lstStyle>
            <a:lvl1pPr>
              <a:lnSpc>
                <a:spcPct val="100000"/>
              </a:lnSpc>
              <a:defRPr spc="-200" sz="7000">
                <a:latin typeface="Times New Roman"/>
                <a:ea typeface="Times New Roman"/>
                <a:cs typeface="Times New Roman"/>
                <a:sym typeface="Times New Roman"/>
              </a:defRPr>
            </a:lvl1pPr>
          </a:lstStyle>
          <a:p>
            <a:pPr/>
            <a:r>
              <a:t>ДЯКУЮ ЗА УВАГУ!</a:t>
            </a:r>
          </a:p>
        </p:txBody>
      </p:sp>
      <p:sp>
        <p:nvSpPr>
          <p:cNvPr id="191" name="Підготував студент Харківського Національного Автомобільно-Дорожнього Університету…"/>
          <p:cNvSpPr txBox="1"/>
          <p:nvPr/>
        </p:nvSpPr>
        <p:spPr>
          <a:xfrm>
            <a:off x="1201339" y="9939415"/>
            <a:ext cx="21981322" cy="25574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defTabSz="726440">
              <a:lnSpc>
                <a:spcPct val="150000"/>
              </a:lnSpc>
              <a:spcBef>
                <a:spcPts val="0"/>
              </a:spcBef>
              <a:defRPr sz="3000">
                <a:latin typeface="Times New Roman"/>
                <a:ea typeface="Times New Roman"/>
                <a:cs typeface="Times New Roman"/>
                <a:sym typeface="Times New Roman"/>
              </a:defRPr>
            </a:pPr>
            <a:r>
              <a:t>Підготував студент Харківського Національного Автомобільно-Дорожнього Університету</a:t>
            </a:r>
          </a:p>
          <a:p>
            <a:pPr defTabSz="726440">
              <a:lnSpc>
                <a:spcPct val="150000"/>
              </a:lnSpc>
              <a:spcBef>
                <a:spcPts val="0"/>
              </a:spcBef>
              <a:defRPr sz="3000">
                <a:latin typeface="Times New Roman"/>
                <a:ea typeface="Times New Roman"/>
                <a:cs typeface="Times New Roman"/>
                <a:sym typeface="Times New Roman"/>
              </a:defRPr>
            </a:pPr>
            <a:r>
              <a:t>групи МК-41, Хамза І.С.</a:t>
            </a:r>
          </a:p>
          <a:p>
            <a:pPr defTabSz="726440">
              <a:lnSpc>
                <a:spcPct val="150000"/>
              </a:lnSpc>
              <a:spcBef>
                <a:spcPts val="0"/>
              </a:spcBef>
              <a:defRPr sz="3000">
                <a:latin typeface="Times New Roman"/>
                <a:ea typeface="Times New Roman"/>
                <a:cs typeface="Times New Roman"/>
                <a:sym typeface="Times New Roman"/>
              </a:defRPr>
            </a:pPr>
          </a:p>
          <a:p>
            <a:pPr defTabSz="726440">
              <a:lnSpc>
                <a:spcPct val="150000"/>
              </a:lnSpc>
              <a:spcBef>
                <a:spcPts val="0"/>
              </a:spcBef>
              <a:defRPr sz="3000">
                <a:latin typeface="Times New Roman"/>
                <a:ea typeface="Times New Roman"/>
                <a:cs typeface="Times New Roman"/>
                <a:sym typeface="Times New Roman"/>
              </a:defRPr>
            </a:pPr>
            <a:r>
              <a:t>09.06.2020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Мета - розробка інформаційно-комунікаційної системи слідкування за рухом транспортних засобів при проїзді перехресть.…"/>
          <p:cNvSpPr txBox="1"/>
          <p:nvPr>
            <p:ph type="body" idx="1"/>
          </p:nvPr>
        </p:nvSpPr>
        <p:spPr>
          <a:xfrm>
            <a:off x="1300104" y="3134876"/>
            <a:ext cx="21971002" cy="8364010"/>
          </a:xfrm>
          <a:prstGeom prst="rect">
            <a:avLst/>
          </a:prstGeom>
        </p:spPr>
        <p:txBody>
          <a:bodyPr lIns="50800" tIns="50800" rIns="50800" bIns="50800"/>
          <a:lstStyle/>
          <a:p>
            <a:pPr defTabSz="356158">
              <a:lnSpc>
                <a:spcPts val="5900"/>
              </a:lnSpc>
              <a:spcBef>
                <a:spcPts val="800"/>
              </a:spcBef>
              <a:defRPr b="0" sz="3895">
                <a:latin typeface="Times New Roman"/>
                <a:ea typeface="Times New Roman"/>
                <a:cs typeface="Times New Roman"/>
                <a:sym typeface="Times New Roman"/>
              </a:defRPr>
            </a:pPr>
            <a:r>
              <a:t>Мета - розробка інформаційно-комунікаційної системи слідкування за рухом транспортних засобів при проїзді перехресть.</a:t>
            </a:r>
          </a:p>
          <a:p>
            <a:pPr defTabSz="356158">
              <a:lnSpc>
                <a:spcPts val="5900"/>
              </a:lnSpc>
              <a:spcBef>
                <a:spcPts val="800"/>
              </a:spcBef>
              <a:defRPr b="0" sz="3895">
                <a:latin typeface="Times New Roman"/>
                <a:ea typeface="Times New Roman"/>
                <a:cs typeface="Times New Roman"/>
                <a:sym typeface="Times New Roman"/>
              </a:defRPr>
            </a:pPr>
          </a:p>
          <a:p>
            <a:pPr algn="just" defTabSz="350222">
              <a:tabLst>
                <a:tab pos="4356100" algn="l"/>
              </a:tabLst>
              <a:defRPr b="0" sz="3895">
                <a:uFill>
                  <a:solidFill>
                    <a:srgbClr val="000000"/>
                  </a:solidFill>
                </a:uFill>
                <a:latin typeface="Times New Roman"/>
                <a:ea typeface="Times New Roman"/>
                <a:cs typeface="Times New Roman"/>
                <a:sym typeface="Times New Roman"/>
              </a:defRPr>
            </a:pPr>
            <a:r>
              <a:t>Об’єкт дослідження – процес слідкування за рухом транспортних засобів при проїзді перехресть.</a:t>
            </a:r>
          </a:p>
          <a:p>
            <a:pPr marL="306691" indent="-306691" defTabSz="356158">
              <a:lnSpc>
                <a:spcPts val="4600"/>
              </a:lnSpc>
              <a:spcBef>
                <a:spcPts val="800"/>
              </a:spcBef>
              <a:buClr>
                <a:srgbClr val="5E5E5E"/>
              </a:buClr>
              <a:buSzPct val="123000"/>
              <a:buChar char="-"/>
              <a:defRPr b="0" sz="2660">
                <a:latin typeface="Times New Roman"/>
                <a:ea typeface="Times New Roman"/>
                <a:cs typeface="Times New Roman"/>
                <a:sym typeface="Times New Roman"/>
              </a:defRPr>
            </a:pPr>
          </a:p>
          <a:p>
            <a:pPr defTabSz="356158">
              <a:lnSpc>
                <a:spcPts val="5900"/>
              </a:lnSpc>
              <a:spcBef>
                <a:spcPts val="800"/>
              </a:spcBef>
              <a:defRPr b="0" sz="3895">
                <a:latin typeface="Times New Roman"/>
                <a:ea typeface="Times New Roman"/>
                <a:cs typeface="Times New Roman"/>
                <a:sym typeface="Times New Roman"/>
              </a:defRPr>
            </a:pPr>
            <a:r>
              <a:t>Предмет дослідження – інформаційно-комунікаційна система слідкування за рухом транспортних засобів при проїзді перехресть.</a:t>
            </a:r>
          </a:p>
          <a:p>
            <a:pPr marL="306691" indent="-306691" defTabSz="356158">
              <a:lnSpc>
                <a:spcPts val="4600"/>
              </a:lnSpc>
              <a:spcBef>
                <a:spcPts val="800"/>
              </a:spcBef>
              <a:buClr>
                <a:srgbClr val="5E5E5E"/>
              </a:buClr>
              <a:buSzPct val="123000"/>
              <a:buChar char="-"/>
              <a:defRPr b="0" sz="2660">
                <a:latin typeface="Times New Roman"/>
                <a:ea typeface="Times New Roman"/>
                <a:cs typeface="Times New Roman"/>
                <a:sym typeface="Times New Roman"/>
              </a:defRPr>
            </a:pPr>
          </a:p>
          <a:p>
            <a:pPr algn="just" defTabSz="350222">
              <a:tabLst>
                <a:tab pos="317500" algn="l"/>
                <a:tab pos="4597400" algn="r"/>
              </a:tabLst>
              <a:defRPr b="0" sz="3895">
                <a:uFill>
                  <a:solidFill>
                    <a:srgbClr val="000000"/>
                  </a:solidFill>
                </a:uFill>
                <a:latin typeface="Times New Roman"/>
                <a:ea typeface="Times New Roman"/>
                <a:cs typeface="Times New Roman"/>
                <a:sym typeface="Times New Roman"/>
              </a:defRPr>
            </a:pPr>
            <a:r>
              <a:t>Основні задачі – провести аналіз систем слідкування за рухом транспорту на перехресті; обґрунтувати актуальність розробки такої системи; розробити та обґрунтувати схему функціонування такої системи; розробити програмне забезпечення  для  визначення порушення швидкісного режиму на перехресті та фіксації правопорушення; привести результати дослідження та результати роботи окремих блоків.</a:t>
            </a:r>
          </a:p>
        </p:txBody>
      </p:sp>
      <p:sp>
        <p:nvSpPr>
          <p:cNvPr id="154" name="ПОСТАНОВКА ЗАДАЧІ"/>
          <p:cNvSpPr txBox="1"/>
          <p:nvPr>
            <p:ph type="title"/>
          </p:nvPr>
        </p:nvSpPr>
        <p:spPr>
          <a:xfrm>
            <a:off x="1206500" y="1079499"/>
            <a:ext cx="21971000" cy="1843891"/>
          </a:xfrm>
          <a:prstGeom prst="rect">
            <a:avLst/>
          </a:prstGeom>
        </p:spPr>
        <p:txBody>
          <a:bodyPr/>
          <a:lstStyle>
            <a:lvl1pPr algn="just">
              <a:lnSpc>
                <a:spcPct val="100000"/>
              </a:lnSpc>
              <a:defRPr spc="-200" sz="7000">
                <a:latin typeface="Times New Roman"/>
                <a:ea typeface="Times New Roman"/>
                <a:cs typeface="Times New Roman"/>
                <a:sym typeface="Times New Roman"/>
              </a:defRPr>
            </a:lvl1pPr>
          </a:lstStyle>
          <a:p>
            <a:pPr/>
            <a:r>
              <a:t>ПОСТАНОВКА ЗАДАЧІ</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Радар…"/>
          <p:cNvSpPr txBox="1"/>
          <p:nvPr>
            <p:ph type="body" sz="half" idx="1"/>
          </p:nvPr>
        </p:nvSpPr>
        <p:spPr>
          <a:xfrm>
            <a:off x="1210256" y="4796358"/>
            <a:ext cx="9779001" cy="8364009"/>
          </a:xfrm>
          <a:prstGeom prst="rect">
            <a:avLst/>
          </a:prstGeom>
        </p:spPr>
        <p:txBody>
          <a:bodyPr lIns="50800" tIns="50800" rIns="50800" bIns="50800"/>
          <a:lstStyle/>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Радар</a:t>
            </a: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Швидкісна камера</a:t>
            </a: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Лідар</a:t>
            </a: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Навігація</a:t>
            </a:r>
          </a:p>
        </p:txBody>
      </p:sp>
      <p:pic>
        <p:nvPicPr>
          <p:cNvPr id="157" name="Картинки укр.001.jpeg" descr="Картинки укр.001.jpeg"/>
          <p:cNvPicPr>
            <a:picLocks noChangeAspect="1"/>
          </p:cNvPicPr>
          <p:nvPr>
            <p:ph type="pic" idx="14"/>
          </p:nvPr>
        </p:nvPicPr>
        <p:blipFill>
          <a:blip r:embed="rId2">
            <a:extLst/>
          </a:blip>
          <a:stretch>
            <a:fillRect/>
          </a:stretch>
        </p:blipFill>
        <p:spPr>
          <a:xfrm>
            <a:off x="12189659" y="4933660"/>
            <a:ext cx="5217092" cy="2934615"/>
          </a:xfrm>
          <a:prstGeom prst="rect">
            <a:avLst/>
          </a:prstGeom>
          <a:effectLst>
            <a:outerShdw sx="100000" sy="100000" kx="0" ky="0" algn="b" rotWithShape="0" blurRad="254000" dist="127000" dir="5400000">
              <a:srgbClr val="000000">
                <a:alpha val="70000"/>
              </a:srgbClr>
            </a:outerShdw>
          </a:effectLst>
        </p:spPr>
      </p:pic>
      <p:sp>
        <p:nvSpPr>
          <p:cNvPr id="158" name="Огляд сучасних методів визначення правопорушень"/>
          <p:cNvSpPr txBox="1"/>
          <p:nvPr>
            <p:ph type="title"/>
          </p:nvPr>
        </p:nvSpPr>
        <p:spPr>
          <a:xfrm>
            <a:off x="1206500" y="1079499"/>
            <a:ext cx="21971000" cy="2431988"/>
          </a:xfrm>
          <a:prstGeom prst="rect">
            <a:avLst/>
          </a:prstGeom>
        </p:spPr>
        <p:txBody>
          <a:bodyPr/>
          <a:lstStyle>
            <a:lvl1pPr>
              <a:lnSpc>
                <a:spcPct val="100000"/>
              </a:lnSpc>
              <a:defRPr cap="all" spc="-200" sz="7000">
                <a:latin typeface="Times New Roman"/>
                <a:ea typeface="Times New Roman"/>
                <a:cs typeface="Times New Roman"/>
                <a:sym typeface="Times New Roman"/>
              </a:defRPr>
            </a:lvl1pPr>
          </a:lstStyle>
          <a:p>
            <a:pPr/>
            <a:r>
              <a:t>Огляд сучасних методів визначення правопорушень </a:t>
            </a:r>
          </a:p>
        </p:txBody>
      </p:sp>
      <p:pic>
        <p:nvPicPr>
          <p:cNvPr id="159" name="Картинки укр.002.jpeg" descr="Картинки укр.002.jpeg"/>
          <p:cNvPicPr>
            <a:picLocks noChangeAspect="1"/>
          </p:cNvPicPr>
          <p:nvPr/>
        </p:nvPicPr>
        <p:blipFill>
          <a:blip r:embed="rId3">
            <a:extLst/>
          </a:blip>
          <a:stretch>
            <a:fillRect/>
          </a:stretch>
        </p:blipFill>
        <p:spPr>
          <a:xfrm>
            <a:off x="17957218" y="4940169"/>
            <a:ext cx="5193738" cy="2921477"/>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0" name="Картинки укр.003.jpeg" descr="Картинки укр.003.jpeg"/>
          <p:cNvPicPr>
            <a:picLocks noChangeAspect="1"/>
          </p:cNvPicPr>
          <p:nvPr/>
        </p:nvPicPr>
        <p:blipFill>
          <a:blip r:embed="rId4">
            <a:extLst/>
          </a:blip>
          <a:stretch>
            <a:fillRect/>
          </a:stretch>
        </p:blipFill>
        <p:spPr>
          <a:xfrm>
            <a:off x="12125366" y="8424956"/>
            <a:ext cx="5345677" cy="300694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1" name="Картинки укр.004.jpeg" descr="Картинки укр.004.jpeg"/>
          <p:cNvPicPr>
            <a:picLocks noChangeAspect="1"/>
          </p:cNvPicPr>
          <p:nvPr/>
        </p:nvPicPr>
        <p:blipFill>
          <a:blip r:embed="rId5">
            <a:extLst/>
          </a:blip>
          <a:stretch>
            <a:fillRect/>
          </a:stretch>
        </p:blipFill>
        <p:spPr>
          <a:xfrm>
            <a:off x="17934596" y="8454859"/>
            <a:ext cx="5238974" cy="294692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Доступна і Автономна система моніторингу дорожнього руху з використанням WiFi…"/>
          <p:cNvSpPr txBox="1"/>
          <p:nvPr>
            <p:ph type="body" sz="half" idx="1"/>
          </p:nvPr>
        </p:nvSpPr>
        <p:spPr>
          <a:xfrm>
            <a:off x="1203685" y="4141125"/>
            <a:ext cx="9779001" cy="8364010"/>
          </a:xfrm>
          <a:prstGeom prst="rect">
            <a:avLst/>
          </a:prstGeom>
        </p:spPr>
        <p:txBody>
          <a:bodyPr lIns="50800" tIns="50800" rIns="50800" bIns="50800"/>
          <a:lstStyle/>
          <a:p>
            <a:pPr marL="370077" indent="-370077" defTabSz="429768">
              <a:lnSpc>
                <a:spcPts val="6200"/>
              </a:lnSpc>
              <a:spcBef>
                <a:spcPts val="1100"/>
              </a:spcBef>
              <a:buClr>
                <a:srgbClr val="5E5E5E"/>
              </a:buClr>
              <a:buSzPct val="123000"/>
              <a:buChar char="-"/>
              <a:defRPr b="0" sz="3759">
                <a:latin typeface="Times New Roman"/>
                <a:ea typeface="Times New Roman"/>
                <a:cs typeface="Times New Roman"/>
                <a:sym typeface="Times New Roman"/>
              </a:defRPr>
            </a:pPr>
            <a:r>
              <a:t>Доступна і Автономна система моніторингу дорожнього руху з використанням WiFi</a:t>
            </a:r>
          </a:p>
          <a:p>
            <a:pPr marL="370077" indent="-370077" defTabSz="429768">
              <a:lnSpc>
                <a:spcPts val="6200"/>
              </a:lnSpc>
              <a:spcBef>
                <a:spcPts val="1100"/>
              </a:spcBef>
              <a:buClr>
                <a:srgbClr val="5E5E5E"/>
              </a:buClr>
              <a:buSzPct val="123000"/>
              <a:buChar char="-"/>
              <a:defRPr b="0" sz="3759">
                <a:latin typeface="Times New Roman"/>
                <a:ea typeface="Times New Roman"/>
                <a:cs typeface="Times New Roman"/>
                <a:sym typeface="Times New Roman"/>
              </a:defRPr>
            </a:pPr>
          </a:p>
          <a:p>
            <a:pPr marL="370077" indent="-370077" defTabSz="429768">
              <a:lnSpc>
                <a:spcPts val="6200"/>
              </a:lnSpc>
              <a:spcBef>
                <a:spcPts val="1100"/>
              </a:spcBef>
              <a:buClr>
                <a:srgbClr val="5E5E5E"/>
              </a:buClr>
              <a:buSzPct val="123000"/>
              <a:buChar char="-"/>
              <a:defRPr b="0" sz="3759">
                <a:latin typeface="Times New Roman"/>
                <a:ea typeface="Times New Roman"/>
                <a:cs typeface="Times New Roman"/>
                <a:sym typeface="Times New Roman"/>
              </a:defRPr>
            </a:pPr>
            <a:r>
              <a:t>Основана на радіохвилях система моніторингу за дорожнім рухом та виявлення автомобілів для майбутніх розумних міст</a:t>
            </a:r>
          </a:p>
          <a:p>
            <a:pPr marL="370077" indent="-370077" defTabSz="429768">
              <a:lnSpc>
                <a:spcPts val="6200"/>
              </a:lnSpc>
              <a:spcBef>
                <a:spcPts val="1100"/>
              </a:spcBef>
              <a:buClr>
                <a:srgbClr val="5E5E5E"/>
              </a:buClr>
              <a:buSzPct val="123000"/>
              <a:buChar char="-"/>
              <a:defRPr b="0" sz="3759">
                <a:latin typeface="Times New Roman"/>
                <a:ea typeface="Times New Roman"/>
                <a:cs typeface="Times New Roman"/>
                <a:sym typeface="Times New Roman"/>
              </a:defRPr>
            </a:pPr>
          </a:p>
          <a:p>
            <a:pPr marL="370077" indent="-370077" defTabSz="429768">
              <a:lnSpc>
                <a:spcPts val="6200"/>
              </a:lnSpc>
              <a:spcBef>
                <a:spcPts val="1100"/>
              </a:spcBef>
              <a:buClr>
                <a:srgbClr val="5E5E5E"/>
              </a:buClr>
              <a:buSzPct val="123000"/>
              <a:buChar char="-"/>
              <a:defRPr b="0" sz="3759">
                <a:latin typeface="Times New Roman"/>
                <a:ea typeface="Times New Roman"/>
                <a:cs typeface="Times New Roman"/>
                <a:sym typeface="Times New Roman"/>
              </a:defRPr>
            </a:pPr>
            <a:r>
              <a:t>У системі виявлення правопорушень з використанням радіохвиль</a:t>
            </a:r>
          </a:p>
        </p:txBody>
      </p:sp>
      <p:pic>
        <p:nvPicPr>
          <p:cNvPr id="164" name="bluetooth_street_big.png" descr="bluetooth_street_big.png"/>
          <p:cNvPicPr>
            <a:picLocks noChangeAspect="1"/>
          </p:cNvPicPr>
          <p:nvPr>
            <p:ph type="pic" idx="14"/>
          </p:nvPr>
        </p:nvPicPr>
        <p:blipFill>
          <a:blip r:embed="rId2">
            <a:extLst/>
          </a:blip>
          <a:stretch>
            <a:fillRect/>
          </a:stretch>
        </p:blipFill>
        <p:spPr>
          <a:xfrm>
            <a:off x="12028755" y="5129236"/>
            <a:ext cx="11177334" cy="6920633"/>
          </a:xfrm>
          <a:prstGeom prst="rect">
            <a:avLst/>
          </a:prstGeom>
          <a:effectLst>
            <a:outerShdw sx="100000" sy="100000" kx="0" ky="0" algn="b" rotWithShape="0" blurRad="254000" dist="127000" dir="5400000">
              <a:srgbClr val="000000">
                <a:alpha val="70000"/>
              </a:srgbClr>
            </a:outerShdw>
          </a:effectLst>
        </p:spPr>
      </p:pic>
      <p:sp>
        <p:nvSpPr>
          <p:cNvPr id="165" name="Огляд існуючих систем слідкування за дорожнім рухом"/>
          <p:cNvSpPr txBox="1"/>
          <p:nvPr>
            <p:ph type="title"/>
          </p:nvPr>
        </p:nvSpPr>
        <p:spPr>
          <a:xfrm>
            <a:off x="1206500" y="1079499"/>
            <a:ext cx="21971000" cy="2407804"/>
          </a:xfrm>
          <a:prstGeom prst="rect">
            <a:avLst/>
          </a:prstGeom>
        </p:spPr>
        <p:txBody>
          <a:bodyPr/>
          <a:lstStyle>
            <a:lvl1pPr>
              <a:lnSpc>
                <a:spcPct val="100000"/>
              </a:lnSpc>
              <a:defRPr cap="all" spc="-200" sz="7000">
                <a:latin typeface="Times New Roman"/>
                <a:ea typeface="Times New Roman"/>
                <a:cs typeface="Times New Roman"/>
                <a:sym typeface="Times New Roman"/>
              </a:defRPr>
            </a:lvl1pPr>
          </a:lstStyle>
          <a:p>
            <a:pPr/>
            <a:r>
              <a:t>Огляд існуючих систем слідкування за дорожнім рухом</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Модуль спостереження за транспортним рухом на перехресті…"/>
          <p:cNvSpPr txBox="1"/>
          <p:nvPr>
            <p:ph type="body" sz="half" idx="1"/>
          </p:nvPr>
        </p:nvSpPr>
        <p:spPr>
          <a:xfrm>
            <a:off x="1178052" y="4141125"/>
            <a:ext cx="9779001" cy="8364010"/>
          </a:xfrm>
          <a:prstGeom prst="rect">
            <a:avLst/>
          </a:prstGeom>
        </p:spPr>
        <p:txBody>
          <a:bodyPr lIns="50800" tIns="50800" rIns="50800" bIns="50800"/>
          <a:lstStyle/>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Модуль спостереження за транспортним рухом на перехресті</a:t>
            </a:r>
          </a:p>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Модуль виявлення і фіксації правопорушень</a:t>
            </a:r>
          </a:p>
        </p:txBody>
      </p:sp>
      <p:pic>
        <p:nvPicPr>
          <p:cNvPr id="168" name="Untitled.005.jpeg" descr="Untitled.005.jpeg"/>
          <p:cNvPicPr>
            <a:picLocks noChangeAspect="1"/>
          </p:cNvPicPr>
          <p:nvPr>
            <p:ph type="pic" idx="14"/>
          </p:nvPr>
        </p:nvPicPr>
        <p:blipFill>
          <a:blip r:embed="rId2">
            <a:extLst/>
          </a:blip>
          <a:stretch>
            <a:fillRect/>
          </a:stretch>
        </p:blipFill>
        <p:spPr>
          <a:xfrm>
            <a:off x="12028755" y="4322671"/>
            <a:ext cx="11177334" cy="6287252"/>
          </a:xfrm>
          <a:prstGeom prst="rect">
            <a:avLst/>
          </a:prstGeom>
          <a:effectLst>
            <a:outerShdw sx="100000" sy="100000" kx="0" ky="0" algn="b" rotWithShape="0" blurRad="254000" dist="127000" dir="5400000">
              <a:srgbClr val="000000">
                <a:alpha val="70000"/>
              </a:srgbClr>
            </a:outerShdw>
          </a:effectLst>
        </p:spPr>
      </p:pic>
      <p:sp>
        <p:nvSpPr>
          <p:cNvPr id="169" name="Схема функціонування системи"/>
          <p:cNvSpPr txBox="1"/>
          <p:nvPr>
            <p:ph type="title"/>
          </p:nvPr>
        </p:nvSpPr>
        <p:spPr>
          <a:xfrm>
            <a:off x="1206500" y="1079500"/>
            <a:ext cx="21971000" cy="3323348"/>
          </a:xfrm>
          <a:prstGeom prst="rect">
            <a:avLst/>
          </a:prstGeom>
        </p:spPr>
        <p:txBody>
          <a:bodyPr/>
          <a:lstStyle>
            <a:lvl1pPr>
              <a:lnSpc>
                <a:spcPct val="100000"/>
              </a:lnSpc>
              <a:defRPr cap="all" spc="-200" sz="7000">
                <a:latin typeface="Times New Roman"/>
                <a:ea typeface="Times New Roman"/>
                <a:cs typeface="Times New Roman"/>
                <a:sym typeface="Times New Roman"/>
              </a:defRPr>
            </a:lvl1pPr>
          </a:lstStyle>
          <a:p>
            <a:pPr/>
            <a:r>
              <a:t>Схема функціонування системи</a:t>
            </a:r>
            <a:endParaRPr spc="-24" sz="12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склад розробленого програмно-апаратного комплексу модулів виявлення та фіксації правопорушень"/>
          <p:cNvSpPr txBox="1"/>
          <p:nvPr>
            <p:ph type="title"/>
          </p:nvPr>
        </p:nvSpPr>
        <p:spPr>
          <a:xfrm>
            <a:off x="1206500" y="1079499"/>
            <a:ext cx="21971000" cy="3185960"/>
          </a:xfrm>
          <a:prstGeom prst="rect">
            <a:avLst/>
          </a:prstGeom>
        </p:spPr>
        <p:txBody>
          <a:bodyPr/>
          <a:lstStyle>
            <a:lvl1pPr>
              <a:lnSpc>
                <a:spcPct val="100000"/>
              </a:lnSpc>
              <a:defRPr cap="all" spc="-200" sz="7000">
                <a:latin typeface="Times New Roman"/>
                <a:ea typeface="Times New Roman"/>
                <a:cs typeface="Times New Roman"/>
                <a:sym typeface="Times New Roman"/>
              </a:defRPr>
            </a:lvl1pPr>
          </a:lstStyle>
          <a:p>
            <a:pPr/>
            <a:r>
              <a:t>склад розробленого програмно-апаратного комплексу модулів виявлення та фіксації правопорушень</a:t>
            </a:r>
          </a:p>
        </p:txBody>
      </p:sp>
      <p:pic>
        <p:nvPicPr>
          <p:cNvPr id="172" name="Screen Shot 2020-06-15 at 5.58.50 AM.png" descr="Screen Shot 2020-06-15 at 5.58.50 AM.png"/>
          <p:cNvPicPr>
            <a:picLocks noChangeAspect="1"/>
          </p:cNvPicPr>
          <p:nvPr/>
        </p:nvPicPr>
        <p:blipFill>
          <a:blip r:embed="rId2">
            <a:extLst/>
          </a:blip>
          <a:stretch>
            <a:fillRect/>
          </a:stretch>
        </p:blipFill>
        <p:spPr>
          <a:xfrm>
            <a:off x="13287863" y="5502523"/>
            <a:ext cx="8291593" cy="5182245"/>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3" name="превышение.png" descr="превышение.png"/>
          <p:cNvPicPr>
            <a:picLocks noChangeAspect="1"/>
          </p:cNvPicPr>
          <p:nvPr>
            <p:ph type="pic" idx="14"/>
          </p:nvPr>
        </p:nvPicPr>
        <p:blipFill>
          <a:blip r:embed="rId3">
            <a:extLst/>
          </a:blip>
          <a:stretch>
            <a:fillRect/>
          </a:stretch>
        </p:blipFill>
        <p:spPr>
          <a:xfrm>
            <a:off x="2804546" y="5186929"/>
            <a:ext cx="11791298" cy="6272315"/>
          </a:xfrm>
          <a:prstGeom prst="rect">
            <a:avLst/>
          </a:prstGeom>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lide Title"/>
          <p:cNvSpPr txBox="1"/>
          <p:nvPr>
            <p:ph type="title"/>
          </p:nvPr>
        </p:nvSpPr>
        <p:spPr>
          <a:xfrm>
            <a:off x="1206500" y="1079500"/>
            <a:ext cx="21971000" cy="2464020"/>
          </a:xfrm>
          <a:prstGeom prst="rect">
            <a:avLst/>
          </a:prstGeom>
        </p:spPr>
        <p:txBody>
          <a:bodyPr/>
          <a:lstStyle/>
          <a:p>
            <a:pPr>
              <a:lnSpc>
                <a:spcPct val="100000"/>
              </a:lnSpc>
              <a:defRPr cap="all" spc="-24" sz="1200">
                <a:latin typeface="Times Roman"/>
                <a:ea typeface="Times Roman"/>
                <a:cs typeface="Times Roman"/>
                <a:sym typeface="Times Roman"/>
              </a:defRPr>
            </a:pPr>
          </a:p>
        </p:txBody>
      </p:sp>
      <p:sp>
        <p:nvSpPr>
          <p:cNvPr id="176" name="функціонування модуля фіксування транспортного руху на перехресті"/>
          <p:cNvSpPr txBox="1"/>
          <p:nvPr/>
        </p:nvSpPr>
        <p:spPr>
          <a:xfrm>
            <a:off x="1206500" y="1107607"/>
            <a:ext cx="21971000" cy="3226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200" sz="7000">
                <a:latin typeface="Times New Roman"/>
                <a:ea typeface="Times New Roman"/>
                <a:cs typeface="Times New Roman"/>
                <a:sym typeface="Times New Roman"/>
              </a:defRPr>
            </a:lvl1pPr>
          </a:lstStyle>
          <a:p>
            <a:pPr/>
            <a:r>
              <a:t>функціонування модуля фіксування транспортного руху на перехресті</a:t>
            </a:r>
          </a:p>
        </p:txBody>
      </p:sp>
      <p:sp>
        <p:nvSpPr>
          <p:cNvPr id="177" name="Мови використані при розробці: JavaScript, HTML, SCC…"/>
          <p:cNvSpPr txBox="1"/>
          <p:nvPr>
            <p:ph type="body" sz="half" idx="1"/>
          </p:nvPr>
        </p:nvSpPr>
        <p:spPr>
          <a:xfrm>
            <a:off x="1178052" y="4224922"/>
            <a:ext cx="9779001" cy="8364009"/>
          </a:xfrm>
          <a:prstGeom prst="rect">
            <a:avLst/>
          </a:prstGeom>
        </p:spPr>
        <p:txBody>
          <a:bodyPr lIns="50800" tIns="50800" rIns="50800" bIns="50800"/>
          <a:lstStyle/>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Мови використані при розробці: JavaScript, HTML, SCC</a:t>
            </a:r>
          </a:p>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SzPct val="123000"/>
              <a:buChar char="-"/>
              <a:defRPr b="0" sz="4000">
                <a:latin typeface="Times New Roman"/>
                <a:ea typeface="Times New Roman"/>
                <a:cs typeface="Times New Roman"/>
                <a:sym typeface="Times New Roman"/>
              </a:defRPr>
            </a:pPr>
            <a:r>
              <a:t>Для фіксації трансляції було використано інтерфейс: MediaDevices</a:t>
            </a:r>
          </a:p>
        </p:txBody>
      </p:sp>
      <p:pic>
        <p:nvPicPr>
          <p:cNvPr id="178" name="Screen Shot 2020-06-15 at 5.58.50 AM.png" descr="Screen Shot 2020-06-15 at 5.58.50 AM.png"/>
          <p:cNvPicPr>
            <a:picLocks noChangeAspect="1"/>
          </p:cNvPicPr>
          <p:nvPr>
            <p:ph type="pic" idx="14"/>
          </p:nvPr>
        </p:nvPicPr>
        <p:blipFill>
          <a:blip r:embed="rId2">
            <a:extLst/>
          </a:blip>
          <a:stretch>
            <a:fillRect/>
          </a:stretch>
        </p:blipFill>
        <p:spPr>
          <a:xfrm>
            <a:off x="12028755" y="4057177"/>
            <a:ext cx="11177334" cy="6985835"/>
          </a:xfrm>
          <a:prstGeom prst="rect">
            <a:avLst/>
          </a:prstGeom>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функціонування модуля виявлення та фіксації правопорушень"/>
          <p:cNvSpPr txBox="1"/>
          <p:nvPr/>
        </p:nvSpPr>
        <p:spPr>
          <a:xfrm>
            <a:off x="1206500" y="1079499"/>
            <a:ext cx="21971000" cy="21937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200" sz="7000">
                <a:latin typeface="Times New Roman"/>
                <a:ea typeface="Times New Roman"/>
                <a:cs typeface="Times New Roman"/>
                <a:sym typeface="Times New Roman"/>
              </a:defRPr>
            </a:lvl1pPr>
          </a:lstStyle>
          <a:p>
            <a:pPr/>
            <a:r>
              <a:t>функціонування модуля виявлення та фіксації правопорушень </a:t>
            </a:r>
          </a:p>
        </p:txBody>
      </p:sp>
      <p:sp>
        <p:nvSpPr>
          <p:cNvPr id="181" name="В розробці було використано фреймворк WindowsForms з набору .Net, з використанням мови програмування C#…"/>
          <p:cNvSpPr txBox="1"/>
          <p:nvPr>
            <p:ph type="body" sz="half" idx="1"/>
          </p:nvPr>
        </p:nvSpPr>
        <p:spPr>
          <a:xfrm>
            <a:off x="1042585" y="4141125"/>
            <a:ext cx="8900818" cy="8364010"/>
          </a:xfrm>
          <a:prstGeom prst="rect">
            <a:avLst/>
          </a:prstGeom>
        </p:spPr>
        <p:txBody>
          <a:bodyPr lIns="50800" tIns="50800" rIns="50800" bIns="50800"/>
          <a:lstStyle/>
          <a:p>
            <a:pPr marL="374014" indent="-374014" defTabSz="434340">
              <a:lnSpc>
                <a:spcPts val="6200"/>
              </a:lnSpc>
              <a:spcBef>
                <a:spcPts val="1100"/>
              </a:spcBef>
              <a:buClr>
                <a:srgbClr val="5E5E5E"/>
              </a:buClr>
              <a:buSzPct val="123000"/>
              <a:buChar char="-"/>
              <a:defRPr b="0" sz="3800">
                <a:latin typeface="Times New Roman"/>
                <a:ea typeface="Times New Roman"/>
                <a:cs typeface="Times New Roman"/>
                <a:sym typeface="Times New Roman"/>
              </a:defRPr>
            </a:pPr>
            <a:r>
              <a:t>В розробці було використано фреймворк WindowsForms з набору .Net, з використанням мови програмування C#</a:t>
            </a:r>
          </a:p>
          <a:p>
            <a:pPr marL="374014" indent="-374014" defTabSz="434340">
              <a:lnSpc>
                <a:spcPts val="6200"/>
              </a:lnSpc>
              <a:spcBef>
                <a:spcPts val="1100"/>
              </a:spcBef>
              <a:buClr>
                <a:srgbClr val="5E5E5E"/>
              </a:buClr>
              <a:buSzPct val="123000"/>
              <a:buChar char="-"/>
              <a:defRPr b="0" sz="3800">
                <a:latin typeface="Times New Roman"/>
                <a:ea typeface="Times New Roman"/>
                <a:cs typeface="Times New Roman"/>
                <a:sym typeface="Times New Roman"/>
              </a:defRPr>
            </a:pPr>
          </a:p>
          <a:p>
            <a:pPr marL="374014" indent="-374014" defTabSz="434340">
              <a:lnSpc>
                <a:spcPts val="6200"/>
              </a:lnSpc>
              <a:spcBef>
                <a:spcPts val="1100"/>
              </a:spcBef>
              <a:buClr>
                <a:srgbClr val="5E5E5E"/>
              </a:buClr>
              <a:buSzPct val="123000"/>
              <a:buChar char="-"/>
              <a:defRPr b="0" sz="3800">
                <a:latin typeface="Times New Roman"/>
                <a:ea typeface="Times New Roman"/>
                <a:cs typeface="Times New Roman"/>
                <a:sym typeface="Times New Roman"/>
              </a:defRPr>
            </a:pPr>
            <a:r>
              <a:t>Була використана бібліотека CefSharp та браузер Chromium</a:t>
            </a:r>
          </a:p>
          <a:p>
            <a:pPr marL="374014" indent="-374014" defTabSz="434340">
              <a:lnSpc>
                <a:spcPts val="6200"/>
              </a:lnSpc>
              <a:spcBef>
                <a:spcPts val="1100"/>
              </a:spcBef>
              <a:buClr>
                <a:srgbClr val="5E5E5E"/>
              </a:buClr>
              <a:buSzPct val="123000"/>
              <a:buChar char="-"/>
              <a:defRPr b="0" sz="3800">
                <a:latin typeface="Times New Roman"/>
                <a:ea typeface="Times New Roman"/>
                <a:cs typeface="Times New Roman"/>
                <a:sym typeface="Times New Roman"/>
              </a:defRPr>
            </a:pPr>
          </a:p>
          <a:p>
            <a:pPr marL="374014" indent="-374014" defTabSz="434340">
              <a:lnSpc>
                <a:spcPts val="6200"/>
              </a:lnSpc>
              <a:spcBef>
                <a:spcPts val="1100"/>
              </a:spcBef>
              <a:buClr>
                <a:srgbClr val="5E5E5E"/>
              </a:buClr>
              <a:buSzPct val="123000"/>
              <a:buChar char="-"/>
              <a:defRPr b="0" sz="3800">
                <a:latin typeface="Times New Roman"/>
                <a:ea typeface="Times New Roman"/>
                <a:cs typeface="Times New Roman"/>
                <a:sym typeface="Times New Roman"/>
              </a:defRPr>
            </a:pPr>
            <a:r>
              <a:t>Була використана бібліотека OpenCV та алгоритм Cascade Classification Haar.</a:t>
            </a:r>
          </a:p>
        </p:txBody>
      </p:sp>
      <p:pic>
        <p:nvPicPr>
          <p:cNvPr id="182" name="превышение.png" descr="превышение.png"/>
          <p:cNvPicPr>
            <a:picLocks noChangeAspect="1"/>
          </p:cNvPicPr>
          <p:nvPr/>
        </p:nvPicPr>
        <p:blipFill>
          <a:blip r:embed="rId2">
            <a:extLst/>
          </a:blip>
          <a:stretch>
            <a:fillRect/>
          </a:stretch>
        </p:blipFill>
        <p:spPr>
          <a:xfrm>
            <a:off x="10175482" y="4345532"/>
            <a:ext cx="13165809" cy="7003482"/>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результати роботи системи слідкування за рухом транспортних засобів при проїзді перехресть"/>
          <p:cNvSpPr txBox="1"/>
          <p:nvPr/>
        </p:nvSpPr>
        <p:spPr>
          <a:xfrm>
            <a:off x="1206500" y="1079499"/>
            <a:ext cx="21971000" cy="31719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200" sz="7000">
                <a:latin typeface="Times New Roman"/>
                <a:ea typeface="Times New Roman"/>
                <a:cs typeface="Times New Roman"/>
                <a:sym typeface="Times New Roman"/>
              </a:defRPr>
            </a:lvl1pPr>
          </a:lstStyle>
          <a:p>
            <a:pPr/>
            <a:r>
              <a:t>результати роботи системи слідкування за рухом транспортних засобів при проїзді перехресть</a:t>
            </a:r>
          </a:p>
        </p:txBody>
      </p:sp>
      <p:pic>
        <p:nvPicPr>
          <p:cNvPr id="185" name="Video_003_2.MP4" descr="Video_003_2.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063115" y="4447699"/>
            <a:ext cx="16257769" cy="8638002"/>
          </a:xfrm>
          <a:prstGeom prst="rect">
            <a:avLst/>
          </a:prstGeom>
          <a:ln w="12700">
            <a:miter lim="400000"/>
          </a:ln>
          <a:effectLst>
            <a:outerShdw sx="100000" sy="100000" kx="0" ky="0" algn="b" rotWithShape="0" blurRad="76200" dist="50800" dir="318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070000"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5"/>
                </p:tgtEl>
              </p:cMediaNode>
            </p:video>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